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9" r:id="rId1"/>
  </p:sldMasterIdLst>
  <p:notesMasterIdLst>
    <p:notesMasterId r:id="rId8"/>
  </p:notesMasterIdLst>
  <p:sldIdLst>
    <p:sldId id="256" r:id="rId2"/>
    <p:sldId id="264" r:id="rId3"/>
    <p:sldId id="265" r:id="rId4"/>
    <p:sldId id="263" r:id="rId5"/>
    <p:sldId id="266" r:id="rId6"/>
    <p:sldId id="267" r:id="rId7"/>
  </p:sldIdLst>
  <p:sldSz cx="12188825" cy="6858000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7" autoAdjust="0"/>
    <p:restoredTop sz="94660"/>
  </p:normalViewPr>
  <p:slideViewPr>
    <p:cSldViewPr>
      <p:cViewPr>
        <p:scale>
          <a:sx n="90" d="100"/>
          <a:sy n="90" d="100"/>
        </p:scale>
        <p:origin x="1232" y="1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2382F-FBF8-4AF2-9AD1-57CE5960D6BD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4A26-AC92-4FD9-B00F-085AD011E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8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jm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/>
          </p:cNvPr>
          <p:cNvSpPr/>
          <p:nvPr userDrawn="1"/>
        </p:nvSpPr>
        <p:spPr>
          <a:xfrm>
            <a:off x="786605" y="6387967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1" descr="G:\Corporate\PJM templates and standards\new ppt templates\2012-16-9Ratio-TemplateElements-03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G:\Corporate\PJM templates and standards\new ppt templates\2012-16-9Ratio-TemplateElements-0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6"/>
          <a:stretch>
            <a:fillRect/>
          </a:stretch>
        </p:blipFill>
        <p:spPr bwMode="auto">
          <a:xfrm>
            <a:off x="0" y="0"/>
            <a:ext cx="121888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©2017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07001" y="3810000"/>
            <a:ext cx="4367662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pic>
        <p:nvPicPr>
          <p:cNvPr id="8" name="Picture 2" descr="G:\Corporate\90th Anniversary Materials\2016 90th Anniversay Idenitifier\2016 90th Anniversary Bu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" y="4343400"/>
            <a:ext cx="1728787" cy="144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hlinkClick r:id="rId2"/>
          </p:cNvPr>
          <p:cNvSpPr/>
          <p:nvPr userDrawn="1"/>
        </p:nvSpPr>
        <p:spPr>
          <a:xfrm>
            <a:off x="760412" y="6381750"/>
            <a:ext cx="990600" cy="292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0860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80332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5005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2057400"/>
            <a:ext cx="538339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20574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1910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1604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hyperlink" Target="http://www.pjm.com/" TargetMode="External"/><Relationship Id="rId8" Type="http://schemas.openxmlformats.org/officeDocument/2006/relationships/image" Target="../media/image1.jpeg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7"/>
          </p:cNvPr>
          <p:cNvSpPr/>
          <p:nvPr/>
        </p:nvSpPr>
        <p:spPr>
          <a:xfrm>
            <a:off x="760412" y="6381750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7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11" descr="G:\Corporate\PJM templates and standards\new ppt templates\2012-16-9Ratio-TemplateElements-0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G:\Corporate\PJM templates and standards\new ppt templates\2012-16-9Ratio-TemplateElements-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7"/>
          <a:stretch>
            <a:fillRect/>
          </a:stretch>
        </p:blipFill>
        <p:spPr bwMode="auto">
          <a:xfrm>
            <a:off x="0" y="0"/>
            <a:ext cx="12188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696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©2017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891213" y="6381750"/>
            <a:ext cx="450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fld id="{D0A9EF66-B759-4028-8EC0-388D1F2AD705}" type="slidenum">
              <a:rPr lang="en-US" altLang="en-US" sz="1300">
                <a:solidFill>
                  <a:schemeClr val="bg1"/>
                </a:solidFill>
              </a:rPr>
              <a:pPr/>
              <a:t>‹#›</a:t>
            </a:fld>
            <a:endParaRPr lang="en-US" altLang="en-US" sz="130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381750"/>
            <a:ext cx="3859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sp>
        <p:nvSpPr>
          <p:cNvPr id="3" name="Rounded Rectangle 2">
            <a:hlinkClick r:id="rId7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28" r:id="rId2"/>
    <p:sldLayoutId id="2147485829" r:id="rId3"/>
    <p:sldLayoutId id="2147485830" r:id="rId4"/>
    <p:sldLayoutId id="2147485831" r:id="rId5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lang="en-US" altLang="en-US" sz="2800" dirty="0">
          <a:solidFill>
            <a:srgbClr val="45454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5pPr>
      <a:lvl6pPr marL="60949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6pPr>
      <a:lvl7pPr marL="1218987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7pPr>
      <a:lvl8pPr marL="1828480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8pPr>
      <a:lvl9pPr marL="243797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2800" dirty="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335221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961707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571200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518069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Price Formation in PJM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6812" y="3810000"/>
            <a:ext cx="5562600" cy="1752600"/>
          </a:xfrm>
        </p:spPr>
        <p:txBody>
          <a:bodyPr/>
          <a:lstStyle/>
          <a:p>
            <a:r>
              <a:rPr lang="en-US" dirty="0" smtClean="0"/>
              <a:t>Adam Keech</a:t>
            </a:r>
          </a:p>
          <a:p>
            <a:r>
              <a:rPr lang="en-US" dirty="0" smtClean="0"/>
              <a:t>Executive Director – Market Operations</a:t>
            </a:r>
          </a:p>
          <a:p>
            <a:r>
              <a:rPr lang="en-US" dirty="0" smtClean="0"/>
              <a:t>Energy Policy Roundtable in the PJM Footprint</a:t>
            </a:r>
            <a:endParaRPr lang="en-US" dirty="0" smtClean="0"/>
          </a:p>
          <a:p>
            <a:r>
              <a:rPr lang="en-US" dirty="0" smtClean="0"/>
              <a:t>September 27, 2017,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6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447800"/>
            <a:ext cx="10969625" cy="4525963"/>
          </a:xfrm>
        </p:spPr>
        <p:txBody>
          <a:bodyPr/>
          <a:lstStyle/>
          <a:p>
            <a:r>
              <a:rPr lang="en-US" sz="2400" dirty="0" smtClean="0"/>
              <a:t>Low prices are not the problem</a:t>
            </a:r>
          </a:p>
          <a:p>
            <a:pPr lvl="1"/>
            <a:r>
              <a:rPr lang="en-US" sz="2000" dirty="0" smtClean="0"/>
              <a:t>They do increase attention and scrutiny on the method.</a:t>
            </a:r>
          </a:p>
          <a:p>
            <a:endParaRPr lang="en-US" sz="2400" dirty="0" smtClean="0"/>
          </a:p>
          <a:p>
            <a:r>
              <a:rPr lang="en-US" sz="2400" dirty="0" smtClean="0"/>
              <a:t>The industry is changing rapidly.  Markets may need to adapt to produce the right incentives.</a:t>
            </a:r>
          </a:p>
          <a:p>
            <a:endParaRPr lang="en-US" sz="2400" dirty="0"/>
          </a:p>
          <a:p>
            <a:r>
              <a:rPr lang="en-US" sz="2400" dirty="0" smtClean="0"/>
              <a:t>Significant industry focus</a:t>
            </a:r>
          </a:p>
          <a:p>
            <a:pPr lvl="1"/>
            <a:r>
              <a:rPr lang="en-US" sz="2000" dirty="0" smtClean="0"/>
              <a:t>FERC </a:t>
            </a:r>
          </a:p>
          <a:p>
            <a:pPr lvl="2"/>
            <a:r>
              <a:rPr lang="en-US" sz="2000" dirty="0" smtClean="0"/>
              <a:t>Price Formation Docket</a:t>
            </a:r>
          </a:p>
          <a:p>
            <a:pPr lvl="2"/>
            <a:r>
              <a:rPr lang="en-US" sz="2000" dirty="0" smtClean="0"/>
              <a:t>Chairman comments</a:t>
            </a:r>
          </a:p>
          <a:p>
            <a:pPr lvl="1"/>
            <a:r>
              <a:rPr lang="en-US" sz="2000" dirty="0" smtClean="0"/>
              <a:t>DOE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8" y="1447800"/>
            <a:ext cx="5975233" cy="4419600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1371600"/>
            <a:ext cx="6170612" cy="44958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Rectangle 6"/>
          <p:cNvSpPr/>
          <p:nvPr/>
        </p:nvSpPr>
        <p:spPr>
          <a:xfrm>
            <a:off x="6018213" y="1752600"/>
            <a:ext cx="304799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7612" y="990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Average Supply Curve 2010-2016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13612" y="1004534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Generator Compensation Distribution</a:t>
            </a:r>
            <a:endParaRPr lang="en-US" b="1" dirty="0"/>
          </a:p>
        </p:txBody>
      </p:sp>
      <p:cxnSp>
        <p:nvCxnSpPr>
          <p:cNvPr id="10" name="Straight Connector 9"/>
          <p:cNvCxnSpPr>
            <a:stCxn id="12" idx="0"/>
          </p:cNvCxnSpPr>
          <p:nvPr/>
        </p:nvCxnSpPr>
        <p:spPr>
          <a:xfrm flipV="1">
            <a:off x="4951412" y="1373866"/>
            <a:ext cx="0" cy="435332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89412" y="5727192"/>
            <a:ext cx="152400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2016 Peak Load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112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PJM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066800"/>
            <a:ext cx="10969625" cy="4343400"/>
          </a:xfrm>
        </p:spPr>
        <p:txBody>
          <a:bodyPr/>
          <a:lstStyle/>
          <a:p>
            <a:r>
              <a:rPr lang="en-US" sz="2400" dirty="0" smtClean="0"/>
              <a:t>Flattening supply curve erodes energy revenues</a:t>
            </a:r>
          </a:p>
          <a:p>
            <a:r>
              <a:rPr lang="en-US" sz="2400" dirty="0" smtClean="0"/>
              <a:t>Capacity market revenue dependency increases</a:t>
            </a:r>
          </a:p>
          <a:p>
            <a:endParaRPr lang="en-US" sz="2400" dirty="0" smtClean="0"/>
          </a:p>
          <a:p>
            <a:r>
              <a:rPr lang="en-US" sz="2400" dirty="0" smtClean="0"/>
              <a:t>Incentive </a:t>
            </a:r>
            <a:r>
              <a:rPr lang="en-US" sz="2400" dirty="0"/>
              <a:t>to drive down marginal cost of production </a:t>
            </a:r>
            <a:r>
              <a:rPr lang="en-US" sz="2400" dirty="0" smtClean="0"/>
              <a:t>is weakened due to low energy market revenues</a:t>
            </a:r>
          </a:p>
          <a:p>
            <a:pPr lvl="1"/>
            <a:r>
              <a:rPr lang="en-US" sz="2200" dirty="0" smtClean="0"/>
              <a:t>Incentives to follow dispatch are weakened</a:t>
            </a:r>
          </a:p>
          <a:p>
            <a:r>
              <a:rPr lang="en-US" sz="2400" dirty="0" smtClean="0"/>
              <a:t>Incentive to reduce capital costs becomes a primary incentive</a:t>
            </a:r>
          </a:p>
          <a:p>
            <a:pPr lvl="1"/>
            <a:r>
              <a:rPr lang="en-US" sz="2200" dirty="0" smtClean="0"/>
              <a:t>Future investment based on capital costs not operating costs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energy market is far more efficient at revenue distribution</a:t>
            </a:r>
          </a:p>
          <a:p>
            <a:pPr lvl="1"/>
            <a:r>
              <a:rPr lang="en-US" sz="2000" dirty="0" smtClean="0"/>
              <a:t>More transparent</a:t>
            </a:r>
          </a:p>
          <a:p>
            <a:pPr lvl="1"/>
            <a:r>
              <a:rPr lang="en-US" sz="2000" dirty="0" smtClean="0"/>
              <a:t>Rewards those that provide energy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www.pjm.com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7770812" y="990600"/>
            <a:ext cx="533400" cy="1066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0412" y="1248873"/>
            <a:ext cx="25146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Current Trend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66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Formation - Areas of Focus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4412" y="1467394"/>
            <a:ext cx="3200400" cy="1981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General Method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4412" y="3448594"/>
            <a:ext cx="3200400" cy="1981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Shortage Pricing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4812" y="3448594"/>
            <a:ext cx="3200400" cy="1981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Eligibility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4812" y="1467394"/>
            <a:ext cx="3200400" cy="1981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Products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3412" y="2042495"/>
            <a:ext cx="2362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Environmental Attributes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8685212" y="2457994"/>
            <a:ext cx="83820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60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PJM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143000"/>
            <a:ext cx="10969625" cy="4525963"/>
          </a:xfrm>
        </p:spPr>
        <p:txBody>
          <a:bodyPr/>
          <a:lstStyle/>
          <a:p>
            <a:r>
              <a:rPr lang="en-US" dirty="0" smtClean="0"/>
              <a:t>Simulations</a:t>
            </a:r>
          </a:p>
          <a:p>
            <a:pPr lvl="1"/>
            <a:r>
              <a:rPr lang="en-US" sz="2800" dirty="0" smtClean="0"/>
              <a:t>Testing the impacts of price-setting eligibility</a:t>
            </a:r>
          </a:p>
          <a:p>
            <a:endParaRPr lang="en-US" dirty="0"/>
          </a:p>
          <a:p>
            <a:r>
              <a:rPr lang="en-US" dirty="0" smtClean="0"/>
              <a:t>Load following analysis</a:t>
            </a:r>
          </a:p>
          <a:p>
            <a:pPr lvl="1"/>
            <a:r>
              <a:rPr lang="en-US" sz="2800" dirty="0" smtClean="0"/>
              <a:t>Operational analysis reviewing need for load following incentives</a:t>
            </a:r>
          </a:p>
          <a:p>
            <a:pPr lvl="1"/>
            <a:endParaRPr lang="en-US" sz="2800" dirty="0"/>
          </a:p>
          <a:p>
            <a:r>
              <a:rPr lang="en-US" dirty="0" smtClean="0"/>
              <a:t>Price Formation </a:t>
            </a:r>
            <a:r>
              <a:rPr lang="en-US" dirty="0" err="1" smtClean="0"/>
              <a:t>Workpaper</a:t>
            </a:r>
            <a:r>
              <a:rPr lang="en-US" dirty="0" smtClean="0"/>
              <a:t> 2.0</a:t>
            </a:r>
          </a:p>
          <a:p>
            <a:pPr lvl="1"/>
            <a:r>
              <a:rPr lang="en-US" sz="2800" dirty="0" smtClean="0"/>
              <a:t>More comprehensive report reviewing energy market incentives and price formation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320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JM_Colorss">
      <a:dk1>
        <a:sysClr val="windowText" lastClr="000000"/>
      </a:dk1>
      <a:lt1>
        <a:srgbClr val="FFFFFF"/>
      </a:lt1>
      <a:dk2>
        <a:srgbClr val="000000"/>
      </a:dk2>
      <a:lt2>
        <a:srgbClr val="EEECE1"/>
      </a:lt2>
      <a:accent1>
        <a:srgbClr val="013366"/>
      </a:accent1>
      <a:accent2>
        <a:srgbClr val="99CC00"/>
      </a:accent2>
      <a:accent3>
        <a:srgbClr val="00B0F0"/>
      </a:accent3>
      <a:accent4>
        <a:srgbClr val="FF9900"/>
      </a:accent4>
      <a:accent5>
        <a:srgbClr val="808080"/>
      </a:accent5>
      <a:accent6>
        <a:srgbClr val="FF00FF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668</TotalTime>
  <Words>210</Words>
  <Application>Microsoft Macintosh PowerPoint</Application>
  <PresentationFormat>Custom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Default Theme</vt:lpstr>
      <vt:lpstr>Improving Price Formation in PJM</vt:lpstr>
      <vt:lpstr>Why Now?</vt:lpstr>
      <vt:lpstr>Empirical Data</vt:lpstr>
      <vt:lpstr>PJM Concerns</vt:lpstr>
      <vt:lpstr>Price Formation - Areas of Focus</vt:lpstr>
      <vt:lpstr>PJM Initiatives</vt:lpstr>
    </vt:vector>
  </TitlesOfParts>
  <Company>PJM Interconnection, LLC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Formation Work Paper</dc:title>
  <dc:creator>Adam Keech</dc:creator>
  <cp:lastModifiedBy>Susan Rivo</cp:lastModifiedBy>
  <cp:revision>36</cp:revision>
  <dcterms:created xsi:type="dcterms:W3CDTF">2017-08-16T15:43:38Z</dcterms:created>
  <dcterms:modified xsi:type="dcterms:W3CDTF">2017-09-25T17:37:11Z</dcterms:modified>
</cp:coreProperties>
</file>